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Inter Light" panose="020B0604020202020204" charset="0"/>
      <p:regular r:id="rId18"/>
    </p:embeddedFont>
    <p:embeddedFont>
      <p:font typeface="Montserrat Medium" panose="020F0502020204030204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31B44-927B-4448-9877-288C4EE83246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5D23B-455B-F04C-B55D-46DFFD39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5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Optimizing City General Hospital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Presented by Blessing Shantel Nochiri, Data Analyst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1A3F1-2D3C-D1D8-976A-B138DE0DAEB5}"/>
              </a:ext>
            </a:extLst>
          </p:cNvPr>
          <p:cNvSpPr/>
          <p:nvPr/>
        </p:nvSpPr>
        <p:spPr>
          <a:xfrm>
            <a:off x="2655277" y="1424354"/>
            <a:ext cx="211015" cy="3235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BC9DB-5B7A-1048-C437-93A2FD3A05C6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867" y="180261"/>
            <a:ext cx="9509879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Summary of Findings &amp; Recommendations</a:t>
            </a:r>
            <a:endParaRPr lang="en-US" sz="3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9" y="1017281"/>
            <a:ext cx="52149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3734" y="1068017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Demographic Shift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1303733" y="1443896"/>
            <a:ext cx="7629251" cy="562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Elderly patient surge requires re-evaluation of bed capacity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and specialized care.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2234218"/>
            <a:ext cx="52149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4481" y="2320125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LOS &amp; Bottlenecks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1564482" y="2696005"/>
            <a:ext cx="7790534" cy="51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Target interventions for high LOS physicians and specific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admission types.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03" y="3451156"/>
            <a:ext cx="52149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25228" y="3501893"/>
            <a:ext cx="2191345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Pharmacy Overhaul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1825229" y="3877773"/>
            <a:ext cx="6673178" cy="54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Implement advanced inventory management to prevent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stockouts and waste.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4668094"/>
            <a:ext cx="52149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85975" y="4736415"/>
            <a:ext cx="250662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Financial Optimization</a:t>
            </a:r>
            <a:endParaRPr lang="en-US" sz="2400" b="1" dirty="0"/>
          </a:p>
        </p:txBody>
      </p:sp>
      <p:sp>
        <p:nvSpPr>
          <p:cNvPr id="14" name="Text 8"/>
          <p:cNvSpPr/>
          <p:nvPr/>
        </p:nvSpPr>
        <p:spPr>
          <a:xfrm>
            <a:off x="2085975" y="5112295"/>
            <a:ext cx="6412432" cy="541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Deep dive into insurance payment discrepancies and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treatment profitability.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03" y="5885032"/>
            <a:ext cx="52149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25228" y="6058863"/>
            <a:ext cx="226385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 Quality Initiative</a:t>
            </a:r>
            <a:endParaRPr lang="en-US" sz="2400" b="1" dirty="0"/>
          </a:p>
        </p:txBody>
      </p:sp>
      <p:sp>
        <p:nvSpPr>
          <p:cNvPr id="17" name="Text 10"/>
          <p:cNvSpPr/>
          <p:nvPr/>
        </p:nvSpPr>
        <p:spPr>
          <a:xfrm>
            <a:off x="1825229" y="6434742"/>
            <a:ext cx="7018612" cy="350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Address the 15% re-test rate through process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improvements and training.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296589" y="7253390"/>
            <a:ext cx="7018611" cy="570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By addressing these critical areas, City General Hospital can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significantly improve operational efficiency, patient care, and financial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health.</a:t>
            </a:r>
            <a:endParaRPr lang="en-US" sz="2000" dirty="0"/>
          </a:p>
        </p:txBody>
      </p:sp>
      <p:pic>
        <p:nvPicPr>
          <p:cNvPr id="19" name="Picture 18" descr="Image of Emergency Room patient flow process">
            <a:extLst>
              <a:ext uri="{FF2B5EF4-FFF2-40B4-BE49-F238E27FC236}">
                <a16:creationId xmlns:a16="http://schemas.microsoft.com/office/drawing/2014/main" id="{5AAB6858-39C5-0B15-90C7-64B321DF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842" y="142068"/>
            <a:ext cx="5786558" cy="80875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DAE5-3627-6821-619E-5A567D2333DA}"/>
              </a:ext>
            </a:extLst>
          </p:cNvPr>
          <p:cNvSpPr txBox="1"/>
          <p:nvPr/>
        </p:nvSpPr>
        <p:spPr>
          <a:xfrm>
            <a:off x="0" y="-38335"/>
            <a:ext cx="14630400" cy="835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900"/>
              </a:spcBef>
              <a:buNone/>
            </a:pPr>
            <a:endParaRPr lang="en-US" b="0" dirty="0">
              <a:effectLst/>
              <a:latin typeface="Google Sans Flex"/>
            </a:endParaRPr>
          </a:p>
          <a:p>
            <a:pPr algn="ctr" rtl="0">
              <a:lnSpc>
                <a:spcPts val="1800"/>
              </a:lnSpc>
              <a:spcBef>
                <a:spcPts val="2100"/>
              </a:spcBef>
              <a:spcAft>
                <a:spcPts val="600"/>
              </a:spcAft>
              <a:buNone/>
            </a:pPr>
            <a:r>
              <a:rPr lang="en-US" sz="4400" b="1" dirty="0">
                <a:effectLst/>
                <a:latin typeface="Google Sans Flex"/>
              </a:rPr>
              <a:t>Recommendations</a:t>
            </a: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endParaRPr lang="en-US" b="1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3200" b="1" dirty="0">
                <a:effectLst/>
                <a:latin typeface="Google Sans Flex"/>
              </a:rPr>
              <a:t>1. Implement Predictive Capacity Planning</a:t>
            </a: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2400" b="0" dirty="0">
                <a:effectLst/>
                <a:latin typeface="Google Sans Flex"/>
              </a:rPr>
              <a:t>The hospital prepared beds for teenagers, but the surge consisted of elderly patients , causing a chain reaction that blocked the ER.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Google Sans Flex"/>
              </a:rPr>
              <a:t>Recommendation:</a:t>
            </a:r>
            <a:r>
              <a:rPr lang="en-US" sz="2400" b="0" dirty="0">
                <a:effectLst/>
                <a:latin typeface="Google Sans Flex"/>
              </a:rPr>
              <a:t> We must analyze historical admission data to identify seasonal trends and demographic shifts. By creating a predictive model, we can forecast patient surges and age demographics accurately.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Google Sans Flex"/>
              </a:rPr>
              <a:t>The goal is to ensure bed allocation matches the actual incoming patient profile (geriatric vs. pediatric) to prevent hallway backlogs.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900" dirty="0">
                <a:latin typeface="Google Sans Flex"/>
              </a:rPr>
              <a:t> </a:t>
            </a:r>
            <a:endParaRPr lang="en-US" sz="9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3200" b="1" dirty="0">
                <a:effectLst/>
                <a:latin typeface="Google Sans Flex"/>
              </a:rPr>
              <a:t>2. Optimize Workforce Allocation (Load Balancing)</a:t>
            </a:r>
            <a:endParaRPr lang="en-US" sz="32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>
                <a:effectLst/>
                <a:latin typeface="Google Sans Flex"/>
              </a:rPr>
              <a:t>There is a severe imbalance where some doctors see 40 patients in two days , while others are relaxed and sipping coffee.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Google Sans Flex"/>
              </a:rPr>
              <a:t>Recommendation:</a:t>
            </a:r>
            <a:r>
              <a:rPr lang="en-US" sz="2400" b="0" dirty="0">
                <a:effectLst/>
                <a:latin typeface="Google Sans Flex"/>
              </a:rPr>
              <a:t> Conduct a "Time and Motion" study using the staffing data. We need to correlate staff schedules with peak patient arrival times.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Google Sans Flex"/>
              </a:rPr>
              <a:t>The goal is to Implement dynamic scheduling to redistribute the workload fairly, reducing burnout for the overworked staff and utilizing the idle capacity of others.</a:t>
            </a: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endParaRPr lang="en-US" b="1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3200" b="1" dirty="0">
                <a:effectLst/>
                <a:latin typeface="Google Sans Flex"/>
              </a:rPr>
              <a:t>3. Data-Driven Inventory Management</a:t>
            </a:r>
            <a:endParaRPr lang="en-US" sz="32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>
                <a:effectLst/>
                <a:latin typeface="Google Sans Flex"/>
              </a:rPr>
              <a:t>The pharmacy is ordering the wrong items, leading to stockouts of essentials while 500 boxes of Penicillin expire.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Google Sans Flex"/>
              </a:rPr>
              <a:t>Recommendation:</a:t>
            </a:r>
            <a:r>
              <a:rPr lang="en-US" sz="2400" b="0" dirty="0">
                <a:effectLst/>
                <a:latin typeface="Google Sans Flex"/>
              </a:rPr>
              <a:t> Perform an ABC Analysis on inventory data to classify high-value and high-turnover drugs. We must set up automated reorder points based on actual consumption rates rather than static standing orders.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Google Sans Flex"/>
              </a:rPr>
              <a:t>The goal is to Reduce waste (expired drugs) and ensure critical medications are always in stock.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E5748C-6DE0-6BDA-A984-DC4A2140242B}"/>
              </a:ext>
            </a:extLst>
          </p:cNvPr>
          <p:cNvSpPr/>
          <p:nvPr/>
        </p:nvSpPr>
        <p:spPr>
          <a:xfrm>
            <a:off x="12625754" y="7789984"/>
            <a:ext cx="2004646" cy="37493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DE886-C25B-A4AB-EE80-E5D72798378C}"/>
              </a:ext>
            </a:extLst>
          </p:cNvPr>
          <p:cNvSpPr txBox="1"/>
          <p:nvPr/>
        </p:nvSpPr>
        <p:spPr>
          <a:xfrm>
            <a:off x="156882" y="429031"/>
            <a:ext cx="13828058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3200" b="1" dirty="0">
                <a:effectLst/>
                <a:latin typeface="Google Sans Flex"/>
              </a:rPr>
              <a:t>4. Revenue Cycle &amp; Cost Analysis</a:t>
            </a:r>
            <a:endParaRPr lang="en-US" sz="32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>
                <a:effectLst/>
                <a:latin typeface="Google Sans Flex"/>
              </a:rPr>
              <a:t>The hospital is full but losing money because insurance isn't paying properly and loss-making treatments are unidentified.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Google Sans Flex"/>
              </a:rPr>
              <a:t>Recommendation:</a:t>
            </a:r>
            <a:r>
              <a:rPr lang="en-US" sz="2400" b="0" dirty="0">
                <a:effectLst/>
                <a:latin typeface="Google Sans Flex"/>
              </a:rPr>
              <a:t> Audit the billing data to identify the specific "treatments causing losses". We must also analyze insurance claim denial codes to understand why payments are being withheld.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Google Sans Flex"/>
              </a:rPr>
              <a:t>The goal is to Plug revenue leaks by renegotiating insurance contracts or adjusting pricing for loss-making treatments.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endParaRPr lang="en-US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3200" b="1" dirty="0">
                <a:effectLst/>
                <a:latin typeface="Google Sans Flex"/>
              </a:rPr>
              <a:t>5. Laboratory Quality Control Audit</a:t>
            </a:r>
            <a:endParaRPr lang="en-US" sz="32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>
                <a:effectLst/>
                <a:latin typeface="Google Sans Flex"/>
              </a:rPr>
              <a:t> A 15% re-test rate due to inconclusive results is doubling the workload.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Google Sans Flex"/>
              </a:rPr>
              <a:t>Recommendation:</a:t>
            </a:r>
            <a:r>
              <a:rPr lang="en-US" sz="2400" b="0" dirty="0">
                <a:effectLst/>
                <a:latin typeface="Google Sans Flex"/>
              </a:rPr>
              <a:t> Isolate the data on the inconclusive tests. Is it a specific machine? A specific technician? Or a specific type of test?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Google Sans Flex"/>
              </a:rPr>
              <a:t>The goal is to Identify the root cause of the errors to bring the re-test rate down to industry standards, immediately freeing up 15% of the lab's capacity</a:t>
            </a:r>
            <a:r>
              <a:rPr lang="en-US" b="0" dirty="0">
                <a:effectLst/>
                <a:latin typeface="Google Sans Flex"/>
              </a:rPr>
              <a:t>.</a:t>
            </a:r>
          </a:p>
          <a:p>
            <a:pPr rtl="0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</a:pPr>
            <a:endParaRPr lang="en-US" b="0" dirty="0">
              <a:effectLst/>
              <a:latin typeface="Google Sans Flex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A42D5-A602-F72B-5351-571CA5E003CB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2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4E059-C777-9BCE-68A7-18E5781B3373}"/>
              </a:ext>
            </a:extLst>
          </p:cNvPr>
          <p:cNvSpPr txBox="1"/>
          <p:nvPr/>
        </p:nvSpPr>
        <p:spPr>
          <a:xfrm>
            <a:off x="1811215" y="1101024"/>
            <a:ext cx="11183816" cy="579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ts val="1800"/>
              </a:lnSpc>
              <a:spcBef>
                <a:spcPts val="2100"/>
              </a:spcBef>
              <a:spcAft>
                <a:spcPts val="600"/>
              </a:spcAft>
              <a:buNone/>
            </a:pPr>
            <a:r>
              <a:rPr lang="en-US" sz="5400" b="1" dirty="0">
                <a:effectLst/>
                <a:latin typeface="Google Sans Flex"/>
              </a:rPr>
              <a:t>Conclusion</a:t>
            </a:r>
          </a:p>
          <a:p>
            <a:pPr algn="ctr" rtl="0">
              <a:lnSpc>
                <a:spcPts val="1800"/>
              </a:lnSpc>
              <a:spcBef>
                <a:spcPts val="2100"/>
              </a:spcBef>
              <a:spcAft>
                <a:spcPts val="600"/>
              </a:spcAft>
              <a:buNone/>
            </a:pPr>
            <a:endParaRPr lang="en-US" sz="3600" b="1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City General is currently facing a systemic failure where "resources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are poorly managed" and the leadership has "no story, no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explanation, no clarity". The core issue is not necessarily a lack of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resources, but a misalignment of those resources against actual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demand.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endParaRPr lang="en-US" sz="3200" b="0" dirty="0">
              <a:effectLst/>
              <a:latin typeface="Google Sans Flex"/>
            </a:endParaRP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By mining the years of information currently sitting on the hard 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drive , we can stop the "chain reaction"  of inefficiency. The 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priority is to move from reactive panic—where Dr. Sarah is putting 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her head in her hands —to proactive management, ensuring that 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the hospital stops losing money and staff stop suffering from </a:t>
            </a:r>
          </a:p>
          <a:p>
            <a:pPr rtl="0">
              <a:lnSpc>
                <a:spcPts val="1950"/>
              </a:lnSpc>
              <a:spcAft>
                <a:spcPts val="1200"/>
              </a:spcAft>
              <a:buNone/>
            </a:pPr>
            <a:r>
              <a:rPr lang="en-US" sz="3200" b="0" dirty="0">
                <a:effectLst/>
                <a:latin typeface="Google Sans Flex"/>
              </a:rPr>
              <a:t>burnout.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61BBF4-F7CC-6683-05ED-336C80F820E4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62441"/>
            <a:ext cx="126107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9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60E82-6338-0035-4D3C-036C22988BC6}"/>
              </a:ext>
            </a:extLst>
          </p:cNvPr>
          <p:cNvSpPr/>
          <p:nvPr/>
        </p:nvSpPr>
        <p:spPr>
          <a:xfrm>
            <a:off x="12537831" y="7754815"/>
            <a:ext cx="2092569" cy="391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448" y="892492"/>
            <a:ext cx="12069842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 Summary: Addressing Critical Challenges at City General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448" y="1961912"/>
            <a:ext cx="4250769" cy="2583299"/>
          </a:xfrm>
          <a:prstGeom prst="roundRect">
            <a:avLst>
              <a:gd name="adj" fmla="val 4248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8" y="1961912"/>
            <a:ext cx="91440" cy="25832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0486" y="2193369"/>
            <a:ext cx="312515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Capacity &amp; Patient Flow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030486" y="2644497"/>
            <a:ext cx="3719274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Unexplained patient surge overwhelming the ER, compounded by a demographic mismatch (elderly patients vs. teen-prepared beds), leading to admission backlogs.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9815" y="1961912"/>
            <a:ext cx="4250769" cy="2583299"/>
          </a:xfrm>
          <a:prstGeom prst="roundRect">
            <a:avLst>
              <a:gd name="adj" fmla="val 4248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55" y="1961912"/>
            <a:ext cx="91440" cy="25832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89853" y="2193369"/>
            <a:ext cx="284761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Workforce Imbalance</a:t>
            </a:r>
            <a:endParaRPr lang="en-US" sz="2400" b="1" dirty="0"/>
          </a:p>
        </p:txBody>
      </p:sp>
      <p:sp>
        <p:nvSpPr>
          <p:cNvPr id="10" name="Text 6"/>
          <p:cNvSpPr/>
          <p:nvPr/>
        </p:nvSpPr>
        <p:spPr>
          <a:xfrm>
            <a:off x="5489853" y="2644497"/>
            <a:ext cx="3719274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Severe staffing mismanagement, with dangerous overwork for some doctors (40 patients in two days) while others remain underutilized.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649182" y="1961912"/>
            <a:ext cx="4250769" cy="2583299"/>
          </a:xfrm>
          <a:prstGeom prst="roundRect">
            <a:avLst>
              <a:gd name="adj" fmla="val 4248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322" y="1961912"/>
            <a:ext cx="91440" cy="25832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49220" y="2193369"/>
            <a:ext cx="360354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Inventory Mismanagement</a:t>
            </a:r>
            <a:endParaRPr lang="en-US" sz="2400" b="1" dirty="0"/>
          </a:p>
        </p:txBody>
      </p:sp>
      <p:sp>
        <p:nvSpPr>
          <p:cNvPr id="14" name="Text 9"/>
          <p:cNvSpPr/>
          <p:nvPr/>
        </p:nvSpPr>
        <p:spPr>
          <a:xfrm>
            <a:off x="9949220" y="2644497"/>
            <a:ext cx="3719274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Pharmacy ordering errors result in essential medication stockouts and excess expiring Penicillin (500 boxes).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875772" y="4859318"/>
            <a:ext cx="4250769" cy="2583299"/>
          </a:xfrm>
          <a:prstGeom prst="roundRect">
            <a:avLst>
              <a:gd name="adj" fmla="val 4248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12" y="4859318"/>
            <a:ext cx="91440" cy="25832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175810" y="5090776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Financial Leakage</a:t>
            </a:r>
            <a:endParaRPr lang="en-US" sz="2400" b="1" dirty="0"/>
          </a:p>
        </p:txBody>
      </p:sp>
      <p:sp>
        <p:nvSpPr>
          <p:cNvPr id="18" name="Text 12"/>
          <p:cNvSpPr/>
          <p:nvPr/>
        </p:nvSpPr>
        <p:spPr>
          <a:xfrm>
            <a:off x="3175810" y="5541904"/>
            <a:ext cx="3719274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Despite high patient volume, the hospital is losing money due to improper insurance payments and a lack of visibility into unprofitable treatments.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335139" y="4859318"/>
            <a:ext cx="4250769" cy="2583299"/>
          </a:xfrm>
          <a:prstGeom prst="roundRect">
            <a:avLst>
              <a:gd name="adj" fmla="val 4248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79" y="4859318"/>
            <a:ext cx="91440" cy="258329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635177" y="5090776"/>
            <a:ext cx="371570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 Operational Inefficiency</a:t>
            </a:r>
            <a:endParaRPr lang="en-US" sz="2400" b="1" dirty="0"/>
          </a:p>
        </p:txBody>
      </p:sp>
      <p:sp>
        <p:nvSpPr>
          <p:cNvPr id="22" name="Text 15"/>
          <p:cNvSpPr/>
          <p:nvPr/>
        </p:nvSpPr>
        <p:spPr>
          <a:xfrm>
            <a:off x="7635177" y="5541904"/>
            <a:ext cx="3719274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15% re-test rate for inconclusive results doubles workload and slows hospital operations.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7076C-1388-BD71-CE1E-AA5FB2B41A51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80073"/>
            <a:ext cx="9811226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Objectives: Guiding Our Analysis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888" y="1666994"/>
            <a:ext cx="316230" cy="3162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2916" y="1660446"/>
            <a:ext cx="302299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Patient Demographics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1422916" y="2116217"/>
            <a:ext cx="1246965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Determine the age group distribution of our patient population.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888" y="2881670"/>
            <a:ext cx="316230" cy="3162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2916" y="2875121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Billing &amp; Insurance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1422916" y="3330893"/>
            <a:ext cx="1246965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Analyze the average billing amount received from insurance providers.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888" y="4096345"/>
            <a:ext cx="316230" cy="3162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2916" y="4089797"/>
            <a:ext cx="272236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Length of Stay (LOS)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1422916" y="4545568"/>
            <a:ext cx="124696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top doctors associated with patients experiencing long lengths of stay, and understand LOS distribution by admission type.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888" y="5648325"/>
            <a:ext cx="316230" cy="3162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2916" y="5641777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Medication Trends</a:t>
            </a:r>
            <a:endParaRPr lang="en-US" sz="2400" b="1" dirty="0"/>
          </a:p>
        </p:txBody>
      </p:sp>
      <p:sp>
        <p:nvSpPr>
          <p:cNvPr id="14" name="Text 8"/>
          <p:cNvSpPr/>
          <p:nvPr/>
        </p:nvSpPr>
        <p:spPr>
          <a:xfrm>
            <a:off x="1422916" y="6097548"/>
            <a:ext cx="1246965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Uncover the most frequently prescribed medications over time and their associated medical conditions.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888" y="6863001"/>
            <a:ext cx="316230" cy="31623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2916" y="6856452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 Test Quality</a:t>
            </a:r>
            <a:endParaRPr lang="en-US" sz="2400" b="1" dirty="0"/>
          </a:p>
        </p:txBody>
      </p:sp>
      <p:sp>
        <p:nvSpPr>
          <p:cNvPr id="17" name="Text 10"/>
          <p:cNvSpPr/>
          <p:nvPr/>
        </p:nvSpPr>
        <p:spPr>
          <a:xfrm>
            <a:off x="1422916" y="7312223"/>
            <a:ext cx="1246965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Evaluate the proportion of abnormal, normal, and inconclusive test results to pinpoint quality issues.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B79F97-069F-426F-1302-5E446353B873}"/>
              </a:ext>
            </a:extLst>
          </p:cNvPr>
          <p:cNvSpPr/>
          <p:nvPr/>
        </p:nvSpPr>
        <p:spPr>
          <a:xfrm>
            <a:off x="12625754" y="7775970"/>
            <a:ext cx="2004646" cy="3889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447" y="414338"/>
            <a:ext cx="6508552" cy="47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Performance Indicators (KPIs)</a:t>
            </a:r>
            <a:endParaRPr lang="en-US" sz="2950" b="1" dirty="0"/>
          </a:p>
        </p:txBody>
      </p:sp>
      <p:sp>
        <p:nvSpPr>
          <p:cNvPr id="4" name="Shape 1"/>
          <p:cNvSpPr/>
          <p:nvPr/>
        </p:nvSpPr>
        <p:spPr>
          <a:xfrm>
            <a:off x="7498200" y="1280636"/>
            <a:ext cx="6603921" cy="1154549"/>
          </a:xfrm>
          <a:prstGeom prst="roundRect">
            <a:avLst>
              <a:gd name="adj" fmla="val 117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74" y="1436702"/>
            <a:ext cx="730274" cy="73027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137" y="1597076"/>
            <a:ext cx="443699" cy="3688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087332" y="1744602"/>
            <a:ext cx="188368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Patients</a:t>
            </a:r>
            <a:endParaRPr lang="en-US" sz="3200" b="1" dirty="0"/>
          </a:p>
        </p:txBody>
      </p:sp>
      <p:sp>
        <p:nvSpPr>
          <p:cNvPr id="8" name="Shape 3"/>
          <p:cNvSpPr/>
          <p:nvPr/>
        </p:nvSpPr>
        <p:spPr>
          <a:xfrm>
            <a:off x="7498199" y="2587769"/>
            <a:ext cx="6603921" cy="1154549"/>
          </a:xfrm>
          <a:prstGeom prst="roundRect">
            <a:avLst>
              <a:gd name="adj" fmla="val 117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274" y="2764681"/>
            <a:ext cx="766057" cy="766057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2692" y="2887989"/>
            <a:ext cx="464039" cy="46403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101011" y="3079814"/>
            <a:ext cx="188368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Doctors</a:t>
            </a:r>
            <a:endParaRPr lang="en-US" sz="3200" b="1" dirty="0"/>
          </a:p>
        </p:txBody>
      </p:sp>
      <p:sp>
        <p:nvSpPr>
          <p:cNvPr id="12" name="Shape 5"/>
          <p:cNvSpPr/>
          <p:nvPr/>
        </p:nvSpPr>
        <p:spPr>
          <a:xfrm>
            <a:off x="7455066" y="3941528"/>
            <a:ext cx="6603921" cy="1154549"/>
          </a:xfrm>
          <a:prstGeom prst="roundRect">
            <a:avLst>
              <a:gd name="adj" fmla="val 117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230" y="4078353"/>
            <a:ext cx="754961" cy="754961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6056" y="4279007"/>
            <a:ext cx="417349" cy="41734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141994" y="4300197"/>
            <a:ext cx="188368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Avg. Length of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    Stay</a:t>
            </a:r>
            <a:endParaRPr lang="en-US" sz="3200" b="1" dirty="0"/>
          </a:p>
        </p:txBody>
      </p:sp>
      <p:sp>
        <p:nvSpPr>
          <p:cNvPr id="16" name="Shape 7"/>
          <p:cNvSpPr/>
          <p:nvPr/>
        </p:nvSpPr>
        <p:spPr>
          <a:xfrm>
            <a:off x="7506653" y="5196126"/>
            <a:ext cx="6603921" cy="1154549"/>
          </a:xfrm>
          <a:prstGeom prst="roundRect">
            <a:avLst>
              <a:gd name="adj" fmla="val 117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9006" y="5357131"/>
            <a:ext cx="868578" cy="868578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87879" y="5596004"/>
            <a:ext cx="390714" cy="390714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128480" y="5498902"/>
            <a:ext cx="1910715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Avg. Billing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Amount</a:t>
            </a:r>
            <a:endParaRPr lang="en-US" sz="3200" b="1" dirty="0"/>
          </a:p>
        </p:txBody>
      </p:sp>
      <p:sp>
        <p:nvSpPr>
          <p:cNvPr id="20" name="Shape 9"/>
          <p:cNvSpPr/>
          <p:nvPr/>
        </p:nvSpPr>
        <p:spPr>
          <a:xfrm>
            <a:off x="7506653" y="6501289"/>
            <a:ext cx="6603921" cy="1154549"/>
          </a:xfrm>
          <a:prstGeom prst="roundRect">
            <a:avLst>
              <a:gd name="adj" fmla="val 117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3821" y="6624352"/>
            <a:ext cx="857851" cy="857851"/>
          </a:xfrm>
          <a:prstGeom prst="rect">
            <a:avLst/>
          </a:prstGeom>
        </p:spPr>
      </p:pic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88124" y="6748655"/>
            <a:ext cx="385887" cy="385887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9093310" y="6715316"/>
            <a:ext cx="1561302" cy="27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Sum Billing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Amount</a:t>
            </a:r>
            <a:endParaRPr lang="en-US" sz="32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67074A-3B0D-E210-38F8-9B8A111D72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156" y="1288701"/>
            <a:ext cx="7008830" cy="6402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594267-9270-954C-5AFA-E3BA9E10AED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9516" t="-4150" r="20309" b="564"/>
          <a:stretch/>
        </p:blipFill>
        <p:spPr>
          <a:xfrm>
            <a:off x="11670591" y="2632345"/>
            <a:ext cx="2289927" cy="11968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CD04-0307-FD0E-367D-4F1FCF470DB7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9985" t="1007" r="40332" b="-106"/>
          <a:stretch/>
        </p:blipFill>
        <p:spPr>
          <a:xfrm>
            <a:off x="11703474" y="3974032"/>
            <a:ext cx="2257043" cy="11445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139166-554A-C445-05E2-D75FAA1D77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4586" y="1383875"/>
            <a:ext cx="2335932" cy="10901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99FEA1-00D9-3F00-2990-7E1DBAC2F0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03474" y="5295287"/>
            <a:ext cx="2257044" cy="10867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44E778A-15C4-1144-C7DD-C74011C342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70590" y="6609808"/>
            <a:ext cx="2289927" cy="11449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8B4BCF-CE33-5D52-54FD-7D64997A056D}"/>
              </a:ext>
            </a:extLst>
          </p:cNvPr>
          <p:cNvSpPr/>
          <p:nvPr/>
        </p:nvSpPr>
        <p:spPr>
          <a:xfrm>
            <a:off x="12625754" y="7754772"/>
            <a:ext cx="2004646" cy="41014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798" y="375404"/>
            <a:ext cx="8111133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Patient Demographics: Age Group Distribution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477798" y="9258538"/>
            <a:ext cx="1367480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demographic trend necessitates a re-evaluation of resource allocation and specialized care services to adequately meet the needs of our patient population.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2BCC-24BB-B447-AF98-9AE0F976924A}"/>
              </a:ext>
            </a:extLst>
          </p:cNvPr>
          <p:cNvSpPr txBox="1"/>
          <p:nvPr/>
        </p:nvSpPr>
        <p:spPr>
          <a:xfrm>
            <a:off x="9219568" y="1728983"/>
            <a:ext cx="507672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Our analysis reveals a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significant shift in patient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demographics, with a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higher-than-expected influx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of elderly patients. 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This finding directly impacts 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bed allocation and 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specialized care 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3200" dirty="0">
              <a:latin typeface="Montserrat Medium" panose="020F0502020204030204" pitchFamily="2" charset="0"/>
              <a:ea typeface="Inter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requirements</a:t>
            </a:r>
            <a:r>
              <a:rPr lang="en-US" sz="2800" dirty="0">
                <a:latin typeface="Montserrat Medium" panose="020F0502020204030204" pitchFamily="2" charset="0"/>
                <a:ea typeface="Inter Light" pitchFamily="34" charset="-122"/>
                <a:cs typeface="Arial" panose="020B0604020202020204" pitchFamily="34" charset="0"/>
              </a:rPr>
              <a:t>.</a:t>
            </a:r>
            <a:endParaRPr lang="en-US" sz="2800" dirty="0">
              <a:latin typeface="Montserrat Medium" panose="020F0502020204030204" pitchFamily="2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02D98-5598-B951-60F3-2D36502B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8" y="1358856"/>
            <a:ext cx="8741770" cy="5428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BF4769-8913-47C2-C529-F768E21A3BFE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04816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Billing Amount by Insurance Providers</a:t>
            </a:r>
            <a:endParaRPr lang="en-US" sz="4050" b="1" dirty="0"/>
          </a:p>
        </p:txBody>
      </p:sp>
      <p:sp>
        <p:nvSpPr>
          <p:cNvPr id="3" name="Text 1"/>
          <p:cNvSpPr/>
          <p:nvPr/>
        </p:nvSpPr>
        <p:spPr>
          <a:xfrm>
            <a:off x="8967623" y="3038453"/>
            <a:ext cx="534097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3D3E44"/>
                </a:solidFill>
                <a:latin typeface="Montserrat Medium" panose="020F0502020204030204" pitchFamily="2" charset="0"/>
                <a:ea typeface="Inter Light" pitchFamily="34" charset="-122"/>
                <a:cs typeface="Inter Light" pitchFamily="34" charset="-120"/>
              </a:rPr>
              <a:t>Understanding billing performance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3D3E44"/>
                </a:solidFill>
                <a:latin typeface="Montserrat Medium" panose="020F0502020204030204" pitchFamily="2" charset="0"/>
                <a:ea typeface="Inter Light" pitchFamily="34" charset="-122"/>
                <a:cs typeface="Inter Light" pitchFamily="34" charset="-120"/>
              </a:rPr>
              <a:t>across different insurance providers is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3D3E44"/>
                </a:solidFill>
                <a:latin typeface="Montserrat Medium" panose="020F0502020204030204" pitchFamily="2" charset="0"/>
                <a:ea typeface="Inter Light" pitchFamily="34" charset="-122"/>
                <a:cs typeface="Inter Light" pitchFamily="34" charset="-120"/>
              </a:rPr>
              <a:t>crucial for addressing financial leakage. Our findings highlight discrepancies in payment amounts.</a:t>
            </a:r>
            <a:endParaRPr lang="en-US" sz="3200" dirty="0">
              <a:latin typeface="Montserrat Medium" panose="020F0502020204030204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66796" y="6073960"/>
            <a:ext cx="532421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3D3E44"/>
                </a:solidFill>
                <a:latin typeface="Montserrat Medium" panose="020F0502020204030204" pitchFamily="2" charset="0"/>
                <a:ea typeface="Inter Light" pitchFamily="34" charset="-122"/>
                <a:cs typeface="Inter Light" pitchFamily="34" charset="-120"/>
              </a:rPr>
              <a:t>Further investigation into payment disparities and contract terms is recommended to optimize revenue collection.</a:t>
            </a:r>
            <a:endParaRPr lang="en-US" sz="3200" dirty="0">
              <a:latin typeface="Montserrat Medium" panose="020F0502020204030204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623" y="167500"/>
            <a:ext cx="4361030" cy="254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80A03-A212-0F1E-E747-36B0C242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4" y="1641404"/>
            <a:ext cx="8451681" cy="5216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023CFF-2EF3-EB0D-DF9B-480C8BEA265A}"/>
              </a:ext>
            </a:extLst>
          </p:cNvPr>
          <p:cNvSpPr/>
          <p:nvPr/>
        </p:nvSpPr>
        <p:spPr>
          <a:xfrm>
            <a:off x="12625754" y="7591100"/>
            <a:ext cx="2004646" cy="5738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38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7143" y="1545431"/>
            <a:ext cx="11279029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Hospital Bottleneck: Length of Stay Analysis</a:t>
            </a:r>
            <a:endParaRPr lang="en-US" sz="3950" b="1" dirty="0"/>
          </a:p>
        </p:txBody>
      </p:sp>
      <p:sp>
        <p:nvSpPr>
          <p:cNvPr id="4" name="Text 1"/>
          <p:cNvSpPr/>
          <p:nvPr/>
        </p:nvSpPr>
        <p:spPr>
          <a:xfrm>
            <a:off x="9337431" y="2007449"/>
            <a:ext cx="5117123" cy="564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Long lengths of stay (LOS) contribute significantly to ER overcrowding and bed shortages. Our analysis identifies patterns related to specific doctors and admission types.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9384114" y="5633878"/>
            <a:ext cx="5117123" cy="2486099"/>
          </a:xfrm>
          <a:prstGeom prst="roundRect">
            <a:avLst>
              <a:gd name="adj" fmla="val 4459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345689" y="5702457"/>
            <a:ext cx="4987567" cy="10684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855" y="5329673"/>
            <a:ext cx="948898" cy="94889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377" y="5512076"/>
            <a:ext cx="379560" cy="3795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90488" y="5894658"/>
            <a:ext cx="350067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Doctors with Long LOS</a:t>
            </a:r>
            <a:endParaRPr lang="en-US" sz="2800" b="1" dirty="0"/>
          </a:p>
        </p:txBody>
      </p:sp>
      <p:sp>
        <p:nvSpPr>
          <p:cNvPr id="10" name="Text 4"/>
          <p:cNvSpPr/>
          <p:nvPr/>
        </p:nvSpPr>
        <p:spPr>
          <a:xfrm>
            <a:off x="9704756" y="6333165"/>
            <a:ext cx="440287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Identifying physicians whose patients consistently have extended stays is key to process improvement.</a:t>
            </a:r>
            <a:endParaRPr lang="en-US" sz="20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431" y="1745393"/>
            <a:ext cx="5117123" cy="109623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8172" y="1478633"/>
            <a:ext cx="948898" cy="94889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2378" y="1661036"/>
            <a:ext cx="379560" cy="379560"/>
          </a:xfrm>
          <a:prstGeom prst="rect">
            <a:avLst/>
          </a:prstGeom>
        </p:spPr>
      </p:pic>
      <p:sp>
        <p:nvSpPr>
          <p:cNvPr id="17" name="Shape 8"/>
          <p:cNvSpPr/>
          <p:nvPr/>
        </p:nvSpPr>
        <p:spPr>
          <a:xfrm>
            <a:off x="10056607" y="3769901"/>
            <a:ext cx="4268391" cy="1719436"/>
          </a:xfrm>
          <a:prstGeom prst="roundRect">
            <a:avLst>
              <a:gd name="adj" fmla="val 4459"/>
            </a:avLst>
          </a:prstGeom>
          <a:solidFill>
            <a:srgbClr val="FFFFFF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337431" y="3838479"/>
            <a:ext cx="4987567" cy="10684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597" y="3518450"/>
            <a:ext cx="948898" cy="94889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69119" y="3648098"/>
            <a:ext cx="379560" cy="37956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10282230" y="4030681"/>
            <a:ext cx="253519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 on Capacity</a:t>
            </a:r>
            <a:endParaRPr lang="en-US" sz="2800" b="1" dirty="0"/>
          </a:p>
        </p:txBody>
      </p:sp>
      <p:sp>
        <p:nvSpPr>
          <p:cNvPr id="22" name="Text 10"/>
          <p:cNvSpPr/>
          <p:nvPr/>
        </p:nvSpPr>
        <p:spPr>
          <a:xfrm>
            <a:off x="9696498" y="4469188"/>
            <a:ext cx="440287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Extended LOS directly reduces bed availability, exacerbating the patient flow crisis.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2C23AA-537B-1C43-1256-43EF846FA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639" y="2278141"/>
            <a:ext cx="8284481" cy="58166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013" y="375693"/>
            <a:ext cx="11421189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Inventory Stock Management: Pharmacy Inefficiencies</a:t>
            </a:r>
            <a:endParaRPr lang="en-US" sz="3200" b="1" dirty="0"/>
          </a:p>
        </p:txBody>
      </p:sp>
      <p:sp>
        <p:nvSpPr>
          <p:cNvPr id="4" name="Text 1"/>
          <p:cNvSpPr/>
          <p:nvPr/>
        </p:nvSpPr>
        <p:spPr>
          <a:xfrm>
            <a:off x="401013" y="943916"/>
            <a:ext cx="13997698" cy="110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Inefficient pharmacy operations directly impact patient care and financial health. Our investigation uncovers critical issues in inventory management.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9073662" y="2277983"/>
            <a:ext cx="5391947" cy="1478654"/>
          </a:xfrm>
          <a:prstGeom prst="roundRect">
            <a:avLst>
              <a:gd name="adj" fmla="val 9717"/>
            </a:avLst>
          </a:prstGeom>
          <a:solidFill>
            <a:srgbClr val="EFF0F6"/>
          </a:solidFill>
          <a:ln/>
        </p:spPr>
      </p:sp>
      <p:sp>
        <p:nvSpPr>
          <p:cNvPr id="7" name="Text 4"/>
          <p:cNvSpPr/>
          <p:nvPr/>
        </p:nvSpPr>
        <p:spPr>
          <a:xfrm>
            <a:off x="11232423" y="2442766"/>
            <a:ext cx="1732802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Essential Stockouts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9191095" y="2865080"/>
            <a:ext cx="5207616" cy="78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Failure to order critical medications leads to shortages, affecting patient treatment.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9073662" y="4508228"/>
            <a:ext cx="5401911" cy="1774150"/>
          </a:xfrm>
          <a:prstGeom prst="rect">
            <a:avLst/>
          </a:prstGeom>
          <a:solidFill>
            <a:srgbClr val="EFF0F6"/>
          </a:solidFill>
          <a:ln/>
        </p:spPr>
      </p:sp>
      <p:sp>
        <p:nvSpPr>
          <p:cNvPr id="11" name="Shape 8"/>
          <p:cNvSpPr/>
          <p:nvPr/>
        </p:nvSpPr>
        <p:spPr>
          <a:xfrm>
            <a:off x="10651978" y="2326551"/>
            <a:ext cx="346539" cy="412075"/>
          </a:xfrm>
          <a:prstGeom prst="roundRect">
            <a:avLst>
              <a:gd name="adj" fmla="val 3600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697" y="2429540"/>
            <a:ext cx="229712" cy="20597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552912" y="4752534"/>
            <a:ext cx="170662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Expiring Stock</a:t>
            </a:r>
            <a:endParaRPr lang="en-US" sz="2400" b="1" dirty="0"/>
          </a:p>
        </p:txBody>
      </p:sp>
      <p:sp>
        <p:nvSpPr>
          <p:cNvPr id="14" name="Text 10"/>
          <p:cNvSpPr/>
          <p:nvPr/>
        </p:nvSpPr>
        <p:spPr>
          <a:xfrm>
            <a:off x="9181845" y="5254372"/>
            <a:ext cx="5128946" cy="79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Excess inventory of medications like Penicillin nearing expiration represents significant waste.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3692769" y="6669236"/>
            <a:ext cx="10870725" cy="1526858"/>
          </a:xfrm>
          <a:prstGeom prst="rect">
            <a:avLst/>
          </a:prstGeom>
          <a:solidFill>
            <a:srgbClr val="EFF0F6"/>
          </a:solidFill>
          <a:ln/>
        </p:spPr>
      </p:sp>
      <p:sp>
        <p:nvSpPr>
          <p:cNvPr id="17" name="Shape 13"/>
          <p:cNvSpPr/>
          <p:nvPr/>
        </p:nvSpPr>
        <p:spPr>
          <a:xfrm>
            <a:off x="10569291" y="4804088"/>
            <a:ext cx="341305" cy="412075"/>
          </a:xfrm>
          <a:prstGeom prst="roundRect">
            <a:avLst>
              <a:gd name="adj" fmla="val 3600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6885" y="4907077"/>
            <a:ext cx="170603" cy="20597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206270" y="7081311"/>
            <a:ext cx="210657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Inaccurate Ordering</a:t>
            </a:r>
            <a:endParaRPr lang="en-US" sz="2400" b="1" dirty="0"/>
          </a:p>
        </p:txBody>
      </p:sp>
      <p:sp>
        <p:nvSpPr>
          <p:cNvPr id="20" name="Text 15"/>
          <p:cNvSpPr/>
          <p:nvPr/>
        </p:nvSpPr>
        <p:spPr>
          <a:xfrm>
            <a:off x="4077298" y="7503626"/>
            <a:ext cx="10321414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Systemic issues in the ordering process contribute to both shortages and overstocking.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66906" y="5997580"/>
            <a:ext cx="7658060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Implementing a robust inventory tracking system is paramount to rectify these challenges.</a:t>
            </a:r>
            <a:endParaRPr lang="en-US" sz="2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1D9496-B7D5-C852-06CE-211A83333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44" y="1688855"/>
            <a:ext cx="8624364" cy="400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704731"/>
            <a:ext cx="13022937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 Test Quality: Addressing Inconclusive Results</a:t>
            </a:r>
            <a:endParaRPr lang="en-US" sz="4100" b="1" dirty="0"/>
          </a:p>
        </p:txBody>
      </p:sp>
      <p:sp>
        <p:nvSpPr>
          <p:cNvPr id="3" name="Text 1"/>
          <p:cNvSpPr/>
          <p:nvPr/>
        </p:nvSpPr>
        <p:spPr>
          <a:xfrm>
            <a:off x="1082813" y="1776889"/>
            <a:ext cx="1228242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high re-test rate in the laboratory is a major driver of operational inefficiency and increased workload.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0798" y="2859524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5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 Test</a:t>
            </a:r>
            <a:endParaRPr lang="en-US" sz="2500" b="1" dirty="0"/>
          </a:p>
        </p:txBody>
      </p:sp>
      <p:sp>
        <p:nvSpPr>
          <p:cNvPr id="5" name="Text 3"/>
          <p:cNvSpPr/>
          <p:nvPr/>
        </p:nvSpPr>
        <p:spPr>
          <a:xfrm>
            <a:off x="46312" y="3311843"/>
            <a:ext cx="380471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Patient sample undergoes initial laboratory analysis.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935242" y="2859524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Inconclusive Result</a:t>
            </a:r>
            <a:endParaRPr lang="en-US" sz="2500" b="1" dirty="0"/>
          </a:p>
        </p:txBody>
      </p:sp>
      <p:sp>
        <p:nvSpPr>
          <p:cNvPr id="9" name="Text 5"/>
          <p:cNvSpPr/>
          <p:nvPr/>
        </p:nvSpPr>
        <p:spPr>
          <a:xfrm>
            <a:off x="10847317" y="3335651"/>
            <a:ext cx="3699211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15% of tests yield results that cannot be definitively interpreted.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0935242" y="5320427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Required Re-Test</a:t>
            </a:r>
            <a:endParaRPr lang="en-US" sz="2500" b="1" dirty="0"/>
          </a:p>
        </p:txBody>
      </p:sp>
      <p:sp>
        <p:nvSpPr>
          <p:cNvPr id="13" name="Text 7"/>
          <p:cNvSpPr/>
          <p:nvPr/>
        </p:nvSpPr>
        <p:spPr>
          <a:xfrm>
            <a:off x="10759511" y="5772745"/>
            <a:ext cx="3699211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Inconclusive results necessitate a complete re-run, doubling the effort.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77223" y="5320427"/>
            <a:ext cx="264854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5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Extended Diagnosis</a:t>
            </a:r>
            <a:endParaRPr lang="en-US" sz="2500" b="1" dirty="0"/>
          </a:p>
        </p:txBody>
      </p:sp>
      <p:sp>
        <p:nvSpPr>
          <p:cNvPr id="17" name="Text 9"/>
          <p:cNvSpPr/>
          <p:nvPr/>
        </p:nvSpPr>
        <p:spPr>
          <a:xfrm>
            <a:off x="46312" y="5772745"/>
            <a:ext cx="380471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Delays in diagnosis and treatment due to prolonged lab processing.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467349" y="7242939"/>
            <a:ext cx="1228242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Investigating root causes, such as equipment calibration or staff training, is crucial to reduce this costly re-test rate.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A45A06-769F-06C1-A118-4AC9C8CF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94" y="2283850"/>
            <a:ext cx="6396014" cy="47340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38FC2D-FA98-CB03-AFF0-3469035FF6D2}"/>
              </a:ext>
            </a:extLst>
          </p:cNvPr>
          <p:cNvSpPr/>
          <p:nvPr/>
        </p:nvSpPr>
        <p:spPr>
          <a:xfrm>
            <a:off x="12625754" y="7666190"/>
            <a:ext cx="2004646" cy="49872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1233</Words>
  <Application>Microsoft Office PowerPoint</Application>
  <PresentationFormat>Custom</PresentationFormat>
  <Paragraphs>158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Google Sans Flex</vt:lpstr>
      <vt:lpstr>Montserrat Medium</vt:lpstr>
      <vt:lpstr>Brygada 1918 Semi Bold</vt:lpstr>
      <vt:lpstr>Inter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PC</cp:lastModifiedBy>
  <cp:revision>11</cp:revision>
  <dcterms:created xsi:type="dcterms:W3CDTF">2025-11-21T20:18:10Z</dcterms:created>
  <dcterms:modified xsi:type="dcterms:W3CDTF">2025-11-22T20:19:36Z</dcterms:modified>
</cp:coreProperties>
</file>